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alibri" panose="020F0502020204030204" pitchFamily="34" charset="0"/>
      <p:regular r:id="rId12"/>
      <p:bold r:id="rId13"/>
      <p:italic r:id="rId14"/>
      <p:boldItalic r:id="rId15"/>
    </p:embeddedFont>
    <p:embeddedFont>
      <p:font typeface="Prompt" panose="020B0604020202020204" charset="-34"/>
      <p:regular r:id="rId16"/>
    </p:embeddedFont>
    <p:embeddedFont>
      <p:font typeface="Mukta"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44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082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05101" y="815697"/>
            <a:ext cx="7533799" cy="3527584"/>
          </a:xfrm>
          <a:prstGeom prst="rect">
            <a:avLst/>
          </a:prstGeom>
          <a:noFill/>
          <a:ln/>
        </p:spPr>
        <p:txBody>
          <a:bodyPr wrap="square" lIns="0" tIns="0" rIns="0" bIns="0" rtlCol="0" anchor="t"/>
          <a:lstStyle/>
          <a:p>
            <a:pPr marL="0" indent="0">
              <a:lnSpc>
                <a:spcPts val="6900"/>
              </a:lnSpc>
              <a:buNone/>
            </a:pPr>
            <a:r>
              <a:rPr lang="en-US" sz="5550" dirty="0">
                <a:solidFill>
                  <a:srgbClr val="C6BFEE"/>
                </a:solidFill>
                <a:latin typeface="Prompt" pitchFamily="34" charset="0"/>
                <a:ea typeface="Prompt" pitchFamily="34" charset="-122"/>
                <a:cs typeface="Prompt" pitchFamily="34" charset="-120"/>
              </a:rPr>
              <a:t>Software Project Management: A Comprehensive Guide</a:t>
            </a:r>
            <a:endParaRPr lang="en-US" sz="5550" dirty="0"/>
          </a:p>
        </p:txBody>
      </p:sp>
      <p:sp>
        <p:nvSpPr>
          <p:cNvPr id="4" name="Text 1"/>
          <p:cNvSpPr/>
          <p:nvPr/>
        </p:nvSpPr>
        <p:spPr>
          <a:xfrm>
            <a:off x="805101" y="4688324"/>
            <a:ext cx="7533799" cy="1472089"/>
          </a:xfrm>
          <a:prstGeom prst="rect">
            <a:avLst/>
          </a:prstGeom>
          <a:noFill/>
          <a:ln/>
        </p:spPr>
        <p:txBody>
          <a:bodyPr wrap="square" lIns="0" tIns="0" rIns="0" bIns="0" rtlCol="0" anchor="t"/>
          <a:lstStyle/>
          <a:p>
            <a:pPr marL="0" indent="0">
              <a:lnSpc>
                <a:spcPts val="2850"/>
              </a:lnSpc>
              <a:buNone/>
            </a:pPr>
            <a:r>
              <a:rPr lang="en-US" sz="1800" dirty="0">
                <a:solidFill>
                  <a:srgbClr val="DAD8E9"/>
                </a:solidFill>
                <a:latin typeface="Mukta" pitchFamily="34" charset="0"/>
                <a:ea typeface="Mukta" pitchFamily="34" charset="-122"/>
                <a:cs typeface="Mukta" pitchFamily="34" charset="-120"/>
              </a:rPr>
              <a:t>This presentation will guide you through the key elements of successful software project management. We will cover the fundamental areas of project planning, execution, and control. This framework will ensure your projects are delivered on time, within budget, and meet high quality standards.</a:t>
            </a:r>
            <a:endParaRPr lang="en-US" sz="1800" dirty="0"/>
          </a:p>
        </p:txBody>
      </p:sp>
      <p:sp>
        <p:nvSpPr>
          <p:cNvPr id="5" name="Text 2"/>
          <p:cNvSpPr/>
          <p:nvPr/>
        </p:nvSpPr>
        <p:spPr>
          <a:xfrm>
            <a:off x="805101" y="6419136"/>
            <a:ext cx="7533799" cy="368022"/>
          </a:xfrm>
          <a:prstGeom prst="rect">
            <a:avLst/>
          </a:prstGeom>
          <a:noFill/>
          <a:ln/>
        </p:spPr>
        <p:txBody>
          <a:bodyPr wrap="none" lIns="0" tIns="0" rIns="0" bIns="0" rtlCol="0" anchor="t"/>
          <a:lstStyle/>
          <a:p>
            <a:pPr marL="0" indent="0">
              <a:lnSpc>
                <a:spcPts val="2850"/>
              </a:lnSpc>
              <a:buNone/>
            </a:pPr>
            <a:r>
              <a:rPr lang="en-US" sz="1800" dirty="0">
                <a:solidFill>
                  <a:srgbClr val="DAD8E9"/>
                </a:solidFill>
                <a:latin typeface="Mukta" pitchFamily="34" charset="0"/>
                <a:ea typeface="Mukta" pitchFamily="34" charset="-122"/>
                <a:cs typeface="Mukta" pitchFamily="34" charset="-120"/>
              </a:rPr>
              <a:t>                                                                                                                             B.SWATHI</a:t>
            </a:r>
            <a:endParaRPr lang="en-US" sz="1800" dirty="0"/>
          </a:p>
        </p:txBody>
      </p:sp>
      <p:sp>
        <p:nvSpPr>
          <p:cNvPr id="6" name="Text 3"/>
          <p:cNvSpPr/>
          <p:nvPr/>
        </p:nvSpPr>
        <p:spPr>
          <a:xfrm>
            <a:off x="805101" y="7045881"/>
            <a:ext cx="7533799" cy="368022"/>
          </a:xfrm>
          <a:prstGeom prst="rect">
            <a:avLst/>
          </a:prstGeom>
          <a:noFill/>
          <a:ln/>
        </p:spPr>
        <p:txBody>
          <a:bodyPr wrap="none" lIns="0" tIns="0" rIns="0" bIns="0" rtlCol="0" anchor="t"/>
          <a:lstStyle/>
          <a:p>
            <a:pPr marL="0" indent="0">
              <a:lnSpc>
                <a:spcPts val="2850"/>
              </a:lnSpc>
              <a:buNone/>
            </a:pPr>
            <a:r>
              <a:rPr lang="en-US" sz="1800" dirty="0">
                <a:solidFill>
                  <a:srgbClr val="DAD8E9"/>
                </a:solidFill>
                <a:latin typeface="Mukta" pitchFamily="34" charset="0"/>
                <a:ea typeface="Mukta" pitchFamily="34" charset="-122"/>
                <a:cs typeface="Mukta" pitchFamily="34" charset="-120"/>
              </a:rPr>
              <a:t>                                                                                                                             Bsc.CS(III)                                                               </a:t>
            </a:r>
            <a:endParaRPr lang="en-US"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2069782"/>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pitchFamily="34" charset="0"/>
                <a:ea typeface="Prompt" pitchFamily="34" charset="-122"/>
                <a:cs typeface="Prompt" pitchFamily="34" charset="-120"/>
              </a:rPr>
              <a:t>Scope Management</a:t>
            </a:r>
            <a:endParaRPr lang="en-US" sz="4300" dirty="0"/>
          </a:p>
        </p:txBody>
      </p:sp>
      <p:sp>
        <p:nvSpPr>
          <p:cNvPr id="3" name="Text 1"/>
          <p:cNvSpPr/>
          <p:nvPr/>
        </p:nvSpPr>
        <p:spPr>
          <a:xfrm>
            <a:off x="864037" y="3372683"/>
            <a:ext cx="362331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pitchFamily="34" charset="0"/>
                <a:ea typeface="Prompt" pitchFamily="34" charset="-122"/>
                <a:cs typeface="Prompt" pitchFamily="34" charset="-120"/>
              </a:rPr>
              <a:t>Defining the Project Scope</a:t>
            </a:r>
            <a:endParaRPr lang="en-US" sz="2150" dirty="0"/>
          </a:p>
        </p:txBody>
      </p:sp>
      <p:sp>
        <p:nvSpPr>
          <p:cNvPr id="4" name="Text 2"/>
          <p:cNvSpPr/>
          <p:nvPr/>
        </p:nvSpPr>
        <p:spPr>
          <a:xfrm>
            <a:off x="864037" y="3962400"/>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Clearly outlining the project's objectives, deliverables, and boundaries is essential for success. Ensure everyone understands what's included and what's not.</a:t>
            </a:r>
            <a:endParaRPr lang="en-US" sz="1900" dirty="0"/>
          </a:p>
        </p:txBody>
      </p:sp>
      <p:sp>
        <p:nvSpPr>
          <p:cNvPr id="5" name="Text 3"/>
          <p:cNvSpPr/>
          <p:nvPr/>
        </p:nvSpPr>
        <p:spPr>
          <a:xfrm>
            <a:off x="5372695" y="3372683"/>
            <a:ext cx="3263384"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pitchFamily="34" charset="0"/>
                <a:ea typeface="Prompt" pitchFamily="34" charset="-122"/>
                <a:cs typeface="Prompt" pitchFamily="34" charset="-120"/>
              </a:rPr>
              <a:t>Scope Creep Prevention</a:t>
            </a:r>
            <a:endParaRPr lang="en-US" sz="2150" dirty="0"/>
          </a:p>
        </p:txBody>
      </p:sp>
      <p:sp>
        <p:nvSpPr>
          <p:cNvPr id="6" name="Text 4"/>
          <p:cNvSpPr/>
          <p:nvPr/>
        </p:nvSpPr>
        <p:spPr>
          <a:xfrm>
            <a:off x="5372695" y="3962400"/>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Prevent scope creep by managing changes effectively. Establish a change management process and ensure all changes are documented and approved.</a:t>
            </a:r>
            <a:endParaRPr lang="en-US" sz="1900" dirty="0"/>
          </a:p>
        </p:txBody>
      </p:sp>
      <p:sp>
        <p:nvSpPr>
          <p:cNvPr id="7" name="Text 5"/>
          <p:cNvSpPr/>
          <p:nvPr/>
        </p:nvSpPr>
        <p:spPr>
          <a:xfrm>
            <a:off x="9881354" y="337268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pitchFamily="34" charset="0"/>
                <a:ea typeface="Prompt" pitchFamily="34" charset="-122"/>
                <a:cs typeface="Prompt" pitchFamily="34" charset="-120"/>
              </a:rPr>
              <a:t>Scope Verification</a:t>
            </a:r>
            <a:endParaRPr lang="en-US" sz="2150" dirty="0"/>
          </a:p>
        </p:txBody>
      </p:sp>
      <p:sp>
        <p:nvSpPr>
          <p:cNvPr id="8" name="Text 6"/>
          <p:cNvSpPr/>
          <p:nvPr/>
        </p:nvSpPr>
        <p:spPr>
          <a:xfrm>
            <a:off x="9881354" y="3962400"/>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Regularly review and confirm that the project's scope remains aligned with the original plan and meets the stakeholders' needs.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4975" y="594241"/>
            <a:ext cx="4793933" cy="599123"/>
          </a:xfrm>
          <a:prstGeom prst="rect">
            <a:avLst/>
          </a:prstGeom>
          <a:noFill/>
          <a:ln/>
        </p:spPr>
        <p:txBody>
          <a:bodyPr wrap="none" lIns="0" tIns="0" rIns="0" bIns="0" rtlCol="0" anchor="t"/>
          <a:lstStyle/>
          <a:p>
            <a:pPr marL="0" indent="0">
              <a:lnSpc>
                <a:spcPts val="4700"/>
              </a:lnSpc>
              <a:buNone/>
            </a:pPr>
            <a:r>
              <a:rPr lang="en-US" sz="3750" dirty="0">
                <a:solidFill>
                  <a:srgbClr val="C6BFEE"/>
                </a:solidFill>
                <a:latin typeface="Prompt" pitchFamily="34" charset="0"/>
                <a:ea typeface="Prompt" pitchFamily="34" charset="-122"/>
                <a:cs typeface="Prompt" pitchFamily="34" charset="-120"/>
              </a:rPr>
              <a:t>Time Management</a:t>
            </a:r>
            <a:endParaRPr lang="en-US" sz="3750" dirty="0"/>
          </a:p>
        </p:txBody>
      </p:sp>
      <p:sp>
        <p:nvSpPr>
          <p:cNvPr id="4" name="Shape 1"/>
          <p:cNvSpPr/>
          <p:nvPr/>
        </p:nvSpPr>
        <p:spPr>
          <a:xfrm>
            <a:off x="1063228" y="1516856"/>
            <a:ext cx="30480" cy="6118384"/>
          </a:xfrm>
          <a:prstGeom prst="roundRect">
            <a:avLst>
              <a:gd name="adj" fmla="val 297262"/>
            </a:avLst>
          </a:prstGeom>
          <a:solidFill>
            <a:srgbClr val="6D4562"/>
          </a:solidFill>
          <a:ln/>
        </p:spPr>
      </p:sp>
      <p:sp>
        <p:nvSpPr>
          <p:cNvPr id="5" name="Shape 2"/>
          <p:cNvSpPr/>
          <p:nvPr/>
        </p:nvSpPr>
        <p:spPr>
          <a:xfrm>
            <a:off x="1290638" y="1986915"/>
            <a:ext cx="754975" cy="30480"/>
          </a:xfrm>
          <a:prstGeom prst="roundRect">
            <a:avLst>
              <a:gd name="adj" fmla="val 297262"/>
            </a:avLst>
          </a:prstGeom>
          <a:solidFill>
            <a:srgbClr val="6D4562"/>
          </a:solidFill>
          <a:ln/>
        </p:spPr>
      </p:sp>
      <p:sp>
        <p:nvSpPr>
          <p:cNvPr id="6" name="Shape 3"/>
          <p:cNvSpPr/>
          <p:nvPr/>
        </p:nvSpPr>
        <p:spPr>
          <a:xfrm>
            <a:off x="835819" y="1759506"/>
            <a:ext cx="485299" cy="485299"/>
          </a:xfrm>
          <a:prstGeom prst="roundRect">
            <a:avLst>
              <a:gd name="adj" fmla="val 18670"/>
            </a:avLst>
          </a:prstGeom>
          <a:solidFill>
            <a:srgbClr val="542C49"/>
          </a:solidFill>
          <a:ln w="7620">
            <a:solidFill>
              <a:srgbClr val="6D4562"/>
            </a:solidFill>
            <a:prstDash val="solid"/>
          </a:ln>
        </p:spPr>
      </p:sp>
      <p:sp>
        <p:nvSpPr>
          <p:cNvPr id="7" name="Text 4"/>
          <p:cNvSpPr/>
          <p:nvPr/>
        </p:nvSpPr>
        <p:spPr>
          <a:xfrm>
            <a:off x="1024652" y="1858328"/>
            <a:ext cx="107633" cy="287655"/>
          </a:xfrm>
          <a:prstGeom prst="rect">
            <a:avLst/>
          </a:prstGeom>
          <a:noFill/>
          <a:ln/>
        </p:spPr>
        <p:txBody>
          <a:bodyPr wrap="none" lIns="0" tIns="0" rIns="0" bIns="0" rtlCol="0" anchor="t"/>
          <a:lstStyle/>
          <a:p>
            <a:pPr marL="0" indent="0" algn="ctr">
              <a:lnSpc>
                <a:spcPts val="2250"/>
              </a:lnSpc>
              <a:buNone/>
            </a:pPr>
            <a:r>
              <a:rPr lang="en-US" sz="2250" dirty="0">
                <a:solidFill>
                  <a:srgbClr val="DAD8E9"/>
                </a:solidFill>
                <a:latin typeface="Prompt" pitchFamily="34" charset="0"/>
                <a:ea typeface="Prompt" pitchFamily="34" charset="-122"/>
                <a:cs typeface="Prompt" pitchFamily="34" charset="-120"/>
              </a:rPr>
              <a:t>1</a:t>
            </a:r>
            <a:endParaRPr lang="en-US" sz="2250" dirty="0"/>
          </a:p>
        </p:txBody>
      </p:sp>
      <p:sp>
        <p:nvSpPr>
          <p:cNvPr id="8" name="Text 5"/>
          <p:cNvSpPr/>
          <p:nvPr/>
        </p:nvSpPr>
        <p:spPr>
          <a:xfrm>
            <a:off x="2264926" y="1732478"/>
            <a:ext cx="2909411" cy="299561"/>
          </a:xfrm>
          <a:prstGeom prst="rect">
            <a:avLst/>
          </a:prstGeom>
          <a:noFill/>
          <a:ln/>
        </p:spPr>
        <p:txBody>
          <a:bodyPr wrap="none" lIns="0" tIns="0" rIns="0" bIns="0" rtlCol="0" anchor="t"/>
          <a:lstStyle/>
          <a:p>
            <a:pPr marL="0" indent="0" algn="l">
              <a:lnSpc>
                <a:spcPts val="2350"/>
              </a:lnSpc>
              <a:buNone/>
            </a:pPr>
            <a:r>
              <a:rPr lang="en-US" sz="1850" dirty="0">
                <a:solidFill>
                  <a:srgbClr val="DAD8E9"/>
                </a:solidFill>
                <a:latin typeface="Prompt" pitchFamily="34" charset="0"/>
                <a:ea typeface="Prompt" pitchFamily="34" charset="-122"/>
                <a:cs typeface="Prompt" pitchFamily="34" charset="-120"/>
              </a:rPr>
              <a:t>Planning and Scheduling</a:t>
            </a:r>
            <a:endParaRPr lang="en-US" sz="1850" dirty="0"/>
          </a:p>
        </p:txBody>
      </p:sp>
      <p:sp>
        <p:nvSpPr>
          <p:cNvPr id="9" name="Text 6"/>
          <p:cNvSpPr/>
          <p:nvPr/>
        </p:nvSpPr>
        <p:spPr>
          <a:xfrm>
            <a:off x="2264926" y="2161461"/>
            <a:ext cx="6124099" cy="1035487"/>
          </a:xfrm>
          <a:prstGeom prst="rect">
            <a:avLst/>
          </a:prstGeom>
          <a:noFill/>
          <a:ln/>
        </p:spPr>
        <p:txBody>
          <a:bodyPr wrap="square" lIns="0" tIns="0" rIns="0" bIns="0" rtlCol="0" anchor="t"/>
          <a:lstStyle/>
          <a:p>
            <a:pPr marL="0" indent="0" algn="l">
              <a:lnSpc>
                <a:spcPts val="2700"/>
              </a:lnSpc>
              <a:buNone/>
            </a:pPr>
            <a:r>
              <a:rPr lang="en-US" sz="1650" dirty="0">
                <a:solidFill>
                  <a:srgbClr val="DAD8E9"/>
                </a:solidFill>
                <a:latin typeface="Mukta" pitchFamily="34" charset="0"/>
                <a:ea typeface="Mukta" pitchFamily="34" charset="-122"/>
                <a:cs typeface="Mukta" pitchFamily="34" charset="-120"/>
              </a:rPr>
              <a:t>Create a detailed schedule with clear deadlines and milestones. Use project management tools to help track progress and allocate resources effectively.</a:t>
            </a:r>
            <a:endParaRPr lang="en-US" sz="1650" dirty="0"/>
          </a:p>
        </p:txBody>
      </p:sp>
      <p:sp>
        <p:nvSpPr>
          <p:cNvPr id="10" name="Shape 7"/>
          <p:cNvSpPr/>
          <p:nvPr/>
        </p:nvSpPr>
        <p:spPr>
          <a:xfrm>
            <a:off x="1290638" y="4098250"/>
            <a:ext cx="754975" cy="30480"/>
          </a:xfrm>
          <a:prstGeom prst="roundRect">
            <a:avLst>
              <a:gd name="adj" fmla="val 297262"/>
            </a:avLst>
          </a:prstGeom>
          <a:solidFill>
            <a:srgbClr val="6D4562"/>
          </a:solidFill>
          <a:ln/>
        </p:spPr>
      </p:sp>
      <p:sp>
        <p:nvSpPr>
          <p:cNvPr id="11" name="Shape 8"/>
          <p:cNvSpPr/>
          <p:nvPr/>
        </p:nvSpPr>
        <p:spPr>
          <a:xfrm>
            <a:off x="835819" y="3870841"/>
            <a:ext cx="485299" cy="485299"/>
          </a:xfrm>
          <a:prstGeom prst="roundRect">
            <a:avLst>
              <a:gd name="adj" fmla="val 18670"/>
            </a:avLst>
          </a:prstGeom>
          <a:solidFill>
            <a:srgbClr val="542C49"/>
          </a:solidFill>
          <a:ln w="7620">
            <a:solidFill>
              <a:srgbClr val="6D4562"/>
            </a:solidFill>
            <a:prstDash val="solid"/>
          </a:ln>
        </p:spPr>
      </p:sp>
      <p:sp>
        <p:nvSpPr>
          <p:cNvPr id="12" name="Text 9"/>
          <p:cNvSpPr/>
          <p:nvPr/>
        </p:nvSpPr>
        <p:spPr>
          <a:xfrm>
            <a:off x="994291" y="3969663"/>
            <a:ext cx="168235" cy="287655"/>
          </a:xfrm>
          <a:prstGeom prst="rect">
            <a:avLst/>
          </a:prstGeom>
          <a:noFill/>
          <a:ln/>
        </p:spPr>
        <p:txBody>
          <a:bodyPr wrap="none" lIns="0" tIns="0" rIns="0" bIns="0" rtlCol="0" anchor="t"/>
          <a:lstStyle/>
          <a:p>
            <a:pPr marL="0" indent="0" algn="ctr">
              <a:lnSpc>
                <a:spcPts val="2250"/>
              </a:lnSpc>
              <a:buNone/>
            </a:pPr>
            <a:r>
              <a:rPr lang="en-US" sz="2250" dirty="0">
                <a:solidFill>
                  <a:srgbClr val="DAD8E9"/>
                </a:solidFill>
                <a:latin typeface="Prompt" pitchFamily="34" charset="0"/>
                <a:ea typeface="Prompt" pitchFamily="34" charset="-122"/>
                <a:cs typeface="Prompt" pitchFamily="34" charset="-120"/>
              </a:rPr>
              <a:t>2</a:t>
            </a:r>
            <a:endParaRPr lang="en-US" sz="2250" dirty="0"/>
          </a:p>
        </p:txBody>
      </p:sp>
      <p:sp>
        <p:nvSpPr>
          <p:cNvPr id="13" name="Text 10"/>
          <p:cNvSpPr/>
          <p:nvPr/>
        </p:nvSpPr>
        <p:spPr>
          <a:xfrm>
            <a:off x="2264926" y="3843814"/>
            <a:ext cx="2752963" cy="299561"/>
          </a:xfrm>
          <a:prstGeom prst="rect">
            <a:avLst/>
          </a:prstGeom>
          <a:noFill/>
          <a:ln/>
        </p:spPr>
        <p:txBody>
          <a:bodyPr wrap="none" lIns="0" tIns="0" rIns="0" bIns="0" rtlCol="0" anchor="t"/>
          <a:lstStyle/>
          <a:p>
            <a:pPr marL="0" indent="0" algn="l">
              <a:lnSpc>
                <a:spcPts val="2350"/>
              </a:lnSpc>
              <a:buNone/>
            </a:pPr>
            <a:r>
              <a:rPr lang="en-US" sz="1850" dirty="0">
                <a:solidFill>
                  <a:srgbClr val="DAD8E9"/>
                </a:solidFill>
                <a:latin typeface="Prompt" pitchFamily="34" charset="0"/>
                <a:ea typeface="Prompt" pitchFamily="34" charset="-122"/>
                <a:cs typeface="Prompt" pitchFamily="34" charset="-120"/>
              </a:rPr>
              <a:t>Monitoring and Control</a:t>
            </a:r>
            <a:endParaRPr lang="en-US" sz="1850" dirty="0"/>
          </a:p>
        </p:txBody>
      </p:sp>
      <p:sp>
        <p:nvSpPr>
          <p:cNvPr id="14" name="Text 11"/>
          <p:cNvSpPr/>
          <p:nvPr/>
        </p:nvSpPr>
        <p:spPr>
          <a:xfrm>
            <a:off x="2264926" y="4272796"/>
            <a:ext cx="6124099" cy="1035487"/>
          </a:xfrm>
          <a:prstGeom prst="rect">
            <a:avLst/>
          </a:prstGeom>
          <a:noFill/>
          <a:ln/>
        </p:spPr>
        <p:txBody>
          <a:bodyPr wrap="square" lIns="0" tIns="0" rIns="0" bIns="0" rtlCol="0" anchor="t"/>
          <a:lstStyle/>
          <a:p>
            <a:pPr marL="0" indent="0" algn="l">
              <a:lnSpc>
                <a:spcPts val="2700"/>
              </a:lnSpc>
              <a:buNone/>
            </a:pPr>
            <a:r>
              <a:rPr lang="en-US" sz="1650" dirty="0">
                <a:solidFill>
                  <a:srgbClr val="DAD8E9"/>
                </a:solidFill>
                <a:latin typeface="Mukta" pitchFamily="34" charset="0"/>
                <a:ea typeface="Mukta" pitchFamily="34" charset="-122"/>
                <a:cs typeface="Mukta" pitchFamily="34" charset="-120"/>
              </a:rPr>
              <a:t>Continuously monitor progress against the schedule. Identify potential delays and take corrective action to keep the project on track.</a:t>
            </a:r>
            <a:endParaRPr lang="en-US" sz="1650" dirty="0"/>
          </a:p>
        </p:txBody>
      </p:sp>
      <p:sp>
        <p:nvSpPr>
          <p:cNvPr id="15" name="Shape 12"/>
          <p:cNvSpPr/>
          <p:nvPr/>
        </p:nvSpPr>
        <p:spPr>
          <a:xfrm>
            <a:off x="1290638" y="6209586"/>
            <a:ext cx="754975" cy="30480"/>
          </a:xfrm>
          <a:prstGeom prst="roundRect">
            <a:avLst>
              <a:gd name="adj" fmla="val 297262"/>
            </a:avLst>
          </a:prstGeom>
          <a:solidFill>
            <a:srgbClr val="6D4562"/>
          </a:solidFill>
          <a:ln/>
        </p:spPr>
      </p:sp>
      <p:sp>
        <p:nvSpPr>
          <p:cNvPr id="16" name="Shape 13"/>
          <p:cNvSpPr/>
          <p:nvPr/>
        </p:nvSpPr>
        <p:spPr>
          <a:xfrm>
            <a:off x="835819" y="5982176"/>
            <a:ext cx="485299" cy="485299"/>
          </a:xfrm>
          <a:prstGeom prst="roundRect">
            <a:avLst>
              <a:gd name="adj" fmla="val 18670"/>
            </a:avLst>
          </a:prstGeom>
          <a:solidFill>
            <a:srgbClr val="542C49"/>
          </a:solidFill>
          <a:ln w="7620">
            <a:solidFill>
              <a:srgbClr val="6D4562"/>
            </a:solidFill>
            <a:prstDash val="solid"/>
          </a:ln>
        </p:spPr>
      </p:sp>
      <p:sp>
        <p:nvSpPr>
          <p:cNvPr id="17" name="Text 14"/>
          <p:cNvSpPr/>
          <p:nvPr/>
        </p:nvSpPr>
        <p:spPr>
          <a:xfrm>
            <a:off x="995005" y="6080998"/>
            <a:ext cx="166807" cy="287655"/>
          </a:xfrm>
          <a:prstGeom prst="rect">
            <a:avLst/>
          </a:prstGeom>
          <a:noFill/>
          <a:ln/>
        </p:spPr>
        <p:txBody>
          <a:bodyPr wrap="none" lIns="0" tIns="0" rIns="0" bIns="0" rtlCol="0" anchor="t"/>
          <a:lstStyle/>
          <a:p>
            <a:pPr marL="0" indent="0" algn="ctr">
              <a:lnSpc>
                <a:spcPts val="2250"/>
              </a:lnSpc>
              <a:buNone/>
            </a:pPr>
            <a:r>
              <a:rPr lang="en-US" sz="2250" dirty="0">
                <a:solidFill>
                  <a:srgbClr val="DAD8E9"/>
                </a:solidFill>
                <a:latin typeface="Prompt" pitchFamily="34" charset="0"/>
                <a:ea typeface="Prompt" pitchFamily="34" charset="-122"/>
                <a:cs typeface="Prompt" pitchFamily="34" charset="-120"/>
              </a:rPr>
              <a:t>3</a:t>
            </a:r>
            <a:endParaRPr lang="en-US" sz="2250" dirty="0"/>
          </a:p>
        </p:txBody>
      </p:sp>
      <p:sp>
        <p:nvSpPr>
          <p:cNvPr id="18" name="Text 15"/>
          <p:cNvSpPr/>
          <p:nvPr/>
        </p:nvSpPr>
        <p:spPr>
          <a:xfrm>
            <a:off x="2264926" y="5955149"/>
            <a:ext cx="2396966" cy="299561"/>
          </a:xfrm>
          <a:prstGeom prst="rect">
            <a:avLst/>
          </a:prstGeom>
          <a:noFill/>
          <a:ln/>
        </p:spPr>
        <p:txBody>
          <a:bodyPr wrap="none" lIns="0" tIns="0" rIns="0" bIns="0" rtlCol="0" anchor="t"/>
          <a:lstStyle/>
          <a:p>
            <a:pPr marL="0" indent="0" algn="l">
              <a:lnSpc>
                <a:spcPts val="2350"/>
              </a:lnSpc>
              <a:buNone/>
            </a:pPr>
            <a:r>
              <a:rPr lang="en-US" sz="1850" dirty="0">
                <a:solidFill>
                  <a:srgbClr val="DAD8E9"/>
                </a:solidFill>
                <a:latin typeface="Prompt" pitchFamily="34" charset="0"/>
                <a:ea typeface="Prompt" pitchFamily="34" charset="-122"/>
                <a:cs typeface="Prompt" pitchFamily="34" charset="-120"/>
              </a:rPr>
              <a:t>Task Management</a:t>
            </a:r>
            <a:endParaRPr lang="en-US" sz="1850" dirty="0"/>
          </a:p>
        </p:txBody>
      </p:sp>
      <p:sp>
        <p:nvSpPr>
          <p:cNvPr id="19" name="Text 16"/>
          <p:cNvSpPr/>
          <p:nvPr/>
        </p:nvSpPr>
        <p:spPr>
          <a:xfrm>
            <a:off x="2264926" y="6384131"/>
            <a:ext cx="6124099" cy="1035487"/>
          </a:xfrm>
          <a:prstGeom prst="rect">
            <a:avLst/>
          </a:prstGeom>
          <a:noFill/>
          <a:ln/>
        </p:spPr>
        <p:txBody>
          <a:bodyPr wrap="square" lIns="0" tIns="0" rIns="0" bIns="0" rtlCol="0" anchor="t"/>
          <a:lstStyle/>
          <a:p>
            <a:pPr marL="0" indent="0" algn="l">
              <a:lnSpc>
                <a:spcPts val="2700"/>
              </a:lnSpc>
              <a:buNone/>
            </a:pPr>
            <a:r>
              <a:rPr lang="en-US" sz="1650" dirty="0">
                <a:solidFill>
                  <a:srgbClr val="DAD8E9"/>
                </a:solidFill>
                <a:latin typeface="Mukta" pitchFamily="34" charset="0"/>
                <a:ea typeface="Mukta" pitchFamily="34" charset="-122"/>
                <a:cs typeface="Mukta" pitchFamily="34" charset="-120"/>
              </a:rPr>
              <a:t>Break down large tasks into smaller, manageable units. Assign tasks to team members and ensure they have the necessary resources and support.</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910"/>
          </a:xfrm>
          <a:prstGeom prst="rect">
            <a:avLst/>
          </a:prstGeom>
        </p:spPr>
      </p:pic>
      <p:sp>
        <p:nvSpPr>
          <p:cNvPr id="3" name="Text 0"/>
          <p:cNvSpPr/>
          <p:nvPr/>
        </p:nvSpPr>
        <p:spPr>
          <a:xfrm>
            <a:off x="862489" y="677585"/>
            <a:ext cx="5476161" cy="684371"/>
          </a:xfrm>
          <a:prstGeom prst="rect">
            <a:avLst/>
          </a:prstGeom>
          <a:noFill/>
          <a:ln/>
        </p:spPr>
        <p:txBody>
          <a:bodyPr wrap="none" lIns="0" tIns="0" rIns="0" bIns="0" rtlCol="0" anchor="t"/>
          <a:lstStyle/>
          <a:p>
            <a:pPr marL="0" indent="0">
              <a:lnSpc>
                <a:spcPts val="5350"/>
              </a:lnSpc>
              <a:buNone/>
            </a:pPr>
            <a:r>
              <a:rPr lang="en-US" sz="4300" dirty="0">
                <a:solidFill>
                  <a:srgbClr val="C6BFEE"/>
                </a:solidFill>
                <a:latin typeface="Prompt" pitchFamily="34" charset="0"/>
                <a:ea typeface="Prompt" pitchFamily="34" charset="-122"/>
                <a:cs typeface="Prompt" pitchFamily="34" charset="-120"/>
              </a:rPr>
              <a:t>Cost Management</a:t>
            </a:r>
            <a:endParaRPr lang="en-US" sz="4300" dirty="0"/>
          </a:p>
        </p:txBody>
      </p:sp>
      <p:sp>
        <p:nvSpPr>
          <p:cNvPr id="4" name="Shape 1"/>
          <p:cNvSpPr/>
          <p:nvPr/>
        </p:nvSpPr>
        <p:spPr>
          <a:xfrm>
            <a:off x="862489" y="1731526"/>
            <a:ext cx="3586401" cy="3379232"/>
          </a:xfrm>
          <a:prstGeom prst="roundRect">
            <a:avLst>
              <a:gd name="adj" fmla="val 3063"/>
            </a:avLst>
          </a:prstGeom>
          <a:solidFill>
            <a:srgbClr val="542C49"/>
          </a:solidFill>
          <a:ln w="15240">
            <a:solidFill>
              <a:srgbClr val="6D4562"/>
            </a:solidFill>
            <a:prstDash val="solid"/>
          </a:ln>
        </p:spPr>
      </p:sp>
      <p:sp>
        <p:nvSpPr>
          <p:cNvPr id="5" name="Text 2"/>
          <p:cNvSpPr/>
          <p:nvPr/>
        </p:nvSpPr>
        <p:spPr>
          <a:xfrm>
            <a:off x="1124069" y="1993106"/>
            <a:ext cx="2738080" cy="342305"/>
          </a:xfrm>
          <a:prstGeom prst="rect">
            <a:avLst/>
          </a:prstGeom>
          <a:noFill/>
          <a:ln/>
        </p:spPr>
        <p:txBody>
          <a:bodyPr wrap="none" lIns="0" tIns="0" rIns="0" bIns="0" rtlCol="0" anchor="t"/>
          <a:lstStyle/>
          <a:p>
            <a:pPr marL="0" indent="0">
              <a:lnSpc>
                <a:spcPts val="2650"/>
              </a:lnSpc>
              <a:buNone/>
            </a:pPr>
            <a:r>
              <a:rPr lang="en-US" sz="2150" dirty="0">
                <a:solidFill>
                  <a:srgbClr val="DAD8E9"/>
                </a:solidFill>
                <a:latin typeface="Prompt" pitchFamily="34" charset="0"/>
                <a:ea typeface="Prompt" pitchFamily="34" charset="-122"/>
                <a:cs typeface="Prompt" pitchFamily="34" charset="-120"/>
              </a:rPr>
              <a:t>Cost Estimation</a:t>
            </a:r>
            <a:endParaRPr lang="en-US" sz="2150" dirty="0"/>
          </a:p>
        </p:txBody>
      </p:sp>
      <p:sp>
        <p:nvSpPr>
          <p:cNvPr id="6" name="Text 3"/>
          <p:cNvSpPr/>
          <p:nvPr/>
        </p:nvSpPr>
        <p:spPr>
          <a:xfrm>
            <a:off x="1124069" y="2483168"/>
            <a:ext cx="3063240" cy="2366010"/>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Develop accurate cost estimates based on historical data, industry standards, and team expertise. This ensures a realistic budget for the project.</a:t>
            </a:r>
            <a:endParaRPr lang="en-US" sz="1900" dirty="0"/>
          </a:p>
        </p:txBody>
      </p:sp>
      <p:sp>
        <p:nvSpPr>
          <p:cNvPr id="7" name="Shape 4"/>
          <p:cNvSpPr/>
          <p:nvPr/>
        </p:nvSpPr>
        <p:spPr>
          <a:xfrm>
            <a:off x="4695230" y="1731526"/>
            <a:ext cx="3586401" cy="3379232"/>
          </a:xfrm>
          <a:prstGeom prst="roundRect">
            <a:avLst>
              <a:gd name="adj" fmla="val 3063"/>
            </a:avLst>
          </a:prstGeom>
          <a:solidFill>
            <a:srgbClr val="542C49"/>
          </a:solidFill>
          <a:ln w="15240">
            <a:solidFill>
              <a:srgbClr val="6D4562"/>
            </a:solidFill>
            <a:prstDash val="solid"/>
          </a:ln>
        </p:spPr>
      </p:sp>
      <p:sp>
        <p:nvSpPr>
          <p:cNvPr id="8" name="Text 5"/>
          <p:cNvSpPr/>
          <p:nvPr/>
        </p:nvSpPr>
        <p:spPr>
          <a:xfrm>
            <a:off x="4956810" y="1993106"/>
            <a:ext cx="2738080" cy="342305"/>
          </a:xfrm>
          <a:prstGeom prst="rect">
            <a:avLst/>
          </a:prstGeom>
          <a:noFill/>
          <a:ln/>
        </p:spPr>
        <p:txBody>
          <a:bodyPr wrap="none" lIns="0" tIns="0" rIns="0" bIns="0" rtlCol="0" anchor="t"/>
          <a:lstStyle/>
          <a:p>
            <a:pPr marL="0" indent="0">
              <a:lnSpc>
                <a:spcPts val="2650"/>
              </a:lnSpc>
              <a:buNone/>
            </a:pPr>
            <a:r>
              <a:rPr lang="en-US" sz="2150" dirty="0">
                <a:solidFill>
                  <a:srgbClr val="DAD8E9"/>
                </a:solidFill>
                <a:latin typeface="Prompt" pitchFamily="34" charset="0"/>
                <a:ea typeface="Prompt" pitchFamily="34" charset="-122"/>
                <a:cs typeface="Prompt" pitchFamily="34" charset="-120"/>
              </a:rPr>
              <a:t>Cost Control</a:t>
            </a:r>
            <a:endParaRPr lang="en-US" sz="2150" dirty="0"/>
          </a:p>
        </p:txBody>
      </p:sp>
      <p:sp>
        <p:nvSpPr>
          <p:cNvPr id="9" name="Text 6"/>
          <p:cNvSpPr/>
          <p:nvPr/>
        </p:nvSpPr>
        <p:spPr>
          <a:xfrm>
            <a:off x="4956810" y="2483168"/>
            <a:ext cx="3063240" cy="2366010"/>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Monitor project expenses carefully and track spending against the budget. Implement cost-saving measures as needed to stay within budget.</a:t>
            </a:r>
            <a:endParaRPr lang="en-US" sz="1900" dirty="0"/>
          </a:p>
        </p:txBody>
      </p:sp>
      <p:sp>
        <p:nvSpPr>
          <p:cNvPr id="10" name="Shape 7"/>
          <p:cNvSpPr/>
          <p:nvPr/>
        </p:nvSpPr>
        <p:spPr>
          <a:xfrm>
            <a:off x="862489" y="5357098"/>
            <a:ext cx="7419023" cy="2196227"/>
          </a:xfrm>
          <a:prstGeom prst="roundRect">
            <a:avLst>
              <a:gd name="adj" fmla="val 4713"/>
            </a:avLst>
          </a:prstGeom>
          <a:solidFill>
            <a:srgbClr val="542C49"/>
          </a:solidFill>
          <a:ln w="15240">
            <a:solidFill>
              <a:srgbClr val="6D4562"/>
            </a:solidFill>
            <a:prstDash val="solid"/>
          </a:ln>
        </p:spPr>
      </p:sp>
      <p:sp>
        <p:nvSpPr>
          <p:cNvPr id="11" name="Text 8"/>
          <p:cNvSpPr/>
          <p:nvPr/>
        </p:nvSpPr>
        <p:spPr>
          <a:xfrm>
            <a:off x="1124069" y="5618678"/>
            <a:ext cx="2817495" cy="342305"/>
          </a:xfrm>
          <a:prstGeom prst="rect">
            <a:avLst/>
          </a:prstGeom>
          <a:noFill/>
          <a:ln/>
        </p:spPr>
        <p:txBody>
          <a:bodyPr wrap="none" lIns="0" tIns="0" rIns="0" bIns="0" rtlCol="0" anchor="t"/>
          <a:lstStyle/>
          <a:p>
            <a:pPr marL="0" indent="0">
              <a:lnSpc>
                <a:spcPts val="2650"/>
              </a:lnSpc>
              <a:buNone/>
            </a:pPr>
            <a:r>
              <a:rPr lang="en-US" sz="2150" dirty="0">
                <a:solidFill>
                  <a:srgbClr val="DAD8E9"/>
                </a:solidFill>
                <a:latin typeface="Prompt" pitchFamily="34" charset="0"/>
                <a:ea typeface="Prompt" pitchFamily="34" charset="-122"/>
                <a:cs typeface="Prompt" pitchFamily="34" charset="-120"/>
              </a:rPr>
              <a:t>Budget Management</a:t>
            </a:r>
            <a:endParaRPr lang="en-US" sz="2150" dirty="0"/>
          </a:p>
        </p:txBody>
      </p:sp>
      <p:sp>
        <p:nvSpPr>
          <p:cNvPr id="12" name="Text 9"/>
          <p:cNvSpPr/>
          <p:nvPr/>
        </p:nvSpPr>
        <p:spPr>
          <a:xfrm>
            <a:off x="1124069" y="6108740"/>
            <a:ext cx="6895862" cy="1183005"/>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Regularly review and adjust the budget as needed based on project progress and any unforeseen circumstances. Ensure transparency and communication.</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0385"/>
          </a:xfrm>
          <a:prstGeom prst="rect">
            <a:avLst/>
          </a:prstGeom>
        </p:spPr>
      </p:pic>
      <p:sp>
        <p:nvSpPr>
          <p:cNvPr id="3" name="Text 0"/>
          <p:cNvSpPr/>
          <p:nvPr/>
        </p:nvSpPr>
        <p:spPr>
          <a:xfrm>
            <a:off x="862489" y="3758565"/>
            <a:ext cx="5552956" cy="684371"/>
          </a:xfrm>
          <a:prstGeom prst="rect">
            <a:avLst/>
          </a:prstGeom>
          <a:noFill/>
          <a:ln/>
        </p:spPr>
        <p:txBody>
          <a:bodyPr wrap="none" lIns="0" tIns="0" rIns="0" bIns="0" rtlCol="0" anchor="t"/>
          <a:lstStyle/>
          <a:p>
            <a:pPr marL="0" indent="0">
              <a:lnSpc>
                <a:spcPts val="5350"/>
              </a:lnSpc>
              <a:buNone/>
            </a:pPr>
            <a:r>
              <a:rPr lang="en-US" sz="4300" dirty="0">
                <a:solidFill>
                  <a:srgbClr val="C6BFEE"/>
                </a:solidFill>
                <a:latin typeface="Prompt" pitchFamily="34" charset="0"/>
                <a:ea typeface="Prompt" pitchFamily="34" charset="-122"/>
                <a:cs typeface="Prompt" pitchFamily="34" charset="-120"/>
              </a:rPr>
              <a:t>Quality Management</a:t>
            </a:r>
            <a:endParaRPr lang="en-US" sz="4300" dirty="0"/>
          </a:p>
        </p:txBody>
      </p:sp>
      <p:sp>
        <p:nvSpPr>
          <p:cNvPr id="4" name="Shape 1"/>
          <p:cNvSpPr/>
          <p:nvPr/>
        </p:nvSpPr>
        <p:spPr>
          <a:xfrm>
            <a:off x="862489" y="5089684"/>
            <a:ext cx="554355" cy="554355"/>
          </a:xfrm>
          <a:prstGeom prst="roundRect">
            <a:avLst>
              <a:gd name="adj" fmla="val 18671"/>
            </a:avLst>
          </a:prstGeom>
          <a:solidFill>
            <a:srgbClr val="542C49"/>
          </a:solidFill>
          <a:ln w="15240">
            <a:solidFill>
              <a:srgbClr val="6D4562"/>
            </a:solidFill>
            <a:prstDash val="solid"/>
          </a:ln>
        </p:spPr>
      </p:sp>
      <p:sp>
        <p:nvSpPr>
          <p:cNvPr id="5" name="Text 2"/>
          <p:cNvSpPr/>
          <p:nvPr/>
        </p:nvSpPr>
        <p:spPr>
          <a:xfrm>
            <a:off x="1078230" y="5202555"/>
            <a:ext cx="122873" cy="328613"/>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pitchFamily="34" charset="0"/>
                <a:ea typeface="Prompt" pitchFamily="34" charset="-122"/>
                <a:cs typeface="Prompt" pitchFamily="34" charset="-120"/>
              </a:rPr>
              <a:t>1</a:t>
            </a:r>
            <a:endParaRPr lang="en-US" sz="2550" dirty="0"/>
          </a:p>
        </p:txBody>
      </p:sp>
      <p:sp>
        <p:nvSpPr>
          <p:cNvPr id="6" name="Text 3"/>
          <p:cNvSpPr/>
          <p:nvPr/>
        </p:nvSpPr>
        <p:spPr>
          <a:xfrm>
            <a:off x="1663184" y="5089684"/>
            <a:ext cx="2738080" cy="342305"/>
          </a:xfrm>
          <a:prstGeom prst="rect">
            <a:avLst/>
          </a:prstGeom>
          <a:noFill/>
          <a:ln/>
        </p:spPr>
        <p:txBody>
          <a:bodyPr wrap="none" lIns="0" tIns="0" rIns="0" bIns="0" rtlCol="0" anchor="t"/>
          <a:lstStyle/>
          <a:p>
            <a:pPr marL="0" indent="0">
              <a:lnSpc>
                <a:spcPts val="2650"/>
              </a:lnSpc>
              <a:buNone/>
            </a:pPr>
            <a:r>
              <a:rPr lang="en-US" sz="2150" dirty="0">
                <a:solidFill>
                  <a:srgbClr val="DAD8E9"/>
                </a:solidFill>
                <a:latin typeface="Prompt" pitchFamily="34" charset="0"/>
                <a:ea typeface="Prompt" pitchFamily="34" charset="-122"/>
                <a:cs typeface="Prompt" pitchFamily="34" charset="-120"/>
              </a:rPr>
              <a:t>Quality Planning</a:t>
            </a:r>
            <a:endParaRPr lang="en-US" sz="2150" dirty="0"/>
          </a:p>
        </p:txBody>
      </p:sp>
      <p:sp>
        <p:nvSpPr>
          <p:cNvPr id="7" name="Text 4"/>
          <p:cNvSpPr/>
          <p:nvPr/>
        </p:nvSpPr>
        <p:spPr>
          <a:xfrm>
            <a:off x="1663184" y="5579745"/>
            <a:ext cx="3336846" cy="1577340"/>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Establish clear quality standards and metrics. Define a quality management plan to ensure high-quality deliverables.</a:t>
            </a:r>
            <a:endParaRPr lang="en-US" sz="1900" dirty="0"/>
          </a:p>
        </p:txBody>
      </p:sp>
      <p:sp>
        <p:nvSpPr>
          <p:cNvPr id="8" name="Shape 5"/>
          <p:cNvSpPr/>
          <p:nvPr/>
        </p:nvSpPr>
        <p:spPr>
          <a:xfrm>
            <a:off x="5246370" y="5089684"/>
            <a:ext cx="554355" cy="554355"/>
          </a:xfrm>
          <a:prstGeom prst="roundRect">
            <a:avLst>
              <a:gd name="adj" fmla="val 18671"/>
            </a:avLst>
          </a:prstGeom>
          <a:solidFill>
            <a:srgbClr val="542C49"/>
          </a:solidFill>
          <a:ln w="15240">
            <a:solidFill>
              <a:srgbClr val="6D4562"/>
            </a:solidFill>
            <a:prstDash val="solid"/>
          </a:ln>
        </p:spPr>
      </p:sp>
      <p:sp>
        <p:nvSpPr>
          <p:cNvPr id="9" name="Text 6"/>
          <p:cNvSpPr/>
          <p:nvPr/>
        </p:nvSpPr>
        <p:spPr>
          <a:xfrm>
            <a:off x="5427345" y="5202555"/>
            <a:ext cx="192286" cy="328613"/>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pitchFamily="34" charset="0"/>
                <a:ea typeface="Prompt" pitchFamily="34" charset="-122"/>
                <a:cs typeface="Prompt" pitchFamily="34" charset="-120"/>
              </a:rPr>
              <a:t>2</a:t>
            </a:r>
            <a:endParaRPr lang="en-US" sz="2550" dirty="0"/>
          </a:p>
        </p:txBody>
      </p:sp>
      <p:sp>
        <p:nvSpPr>
          <p:cNvPr id="10" name="Text 7"/>
          <p:cNvSpPr/>
          <p:nvPr/>
        </p:nvSpPr>
        <p:spPr>
          <a:xfrm>
            <a:off x="6047065" y="5089684"/>
            <a:ext cx="2738080" cy="342305"/>
          </a:xfrm>
          <a:prstGeom prst="rect">
            <a:avLst/>
          </a:prstGeom>
          <a:noFill/>
          <a:ln/>
        </p:spPr>
        <p:txBody>
          <a:bodyPr wrap="none" lIns="0" tIns="0" rIns="0" bIns="0" rtlCol="0" anchor="t"/>
          <a:lstStyle/>
          <a:p>
            <a:pPr marL="0" indent="0">
              <a:lnSpc>
                <a:spcPts val="2650"/>
              </a:lnSpc>
              <a:buNone/>
            </a:pPr>
            <a:r>
              <a:rPr lang="en-US" sz="2150" dirty="0">
                <a:solidFill>
                  <a:srgbClr val="DAD8E9"/>
                </a:solidFill>
                <a:latin typeface="Prompt" pitchFamily="34" charset="0"/>
                <a:ea typeface="Prompt" pitchFamily="34" charset="-122"/>
                <a:cs typeface="Prompt" pitchFamily="34" charset="-120"/>
              </a:rPr>
              <a:t>Quality Assurance</a:t>
            </a:r>
            <a:endParaRPr lang="en-US" sz="2150" dirty="0"/>
          </a:p>
        </p:txBody>
      </p:sp>
      <p:sp>
        <p:nvSpPr>
          <p:cNvPr id="11" name="Text 8"/>
          <p:cNvSpPr/>
          <p:nvPr/>
        </p:nvSpPr>
        <p:spPr>
          <a:xfrm>
            <a:off x="6047065" y="5579745"/>
            <a:ext cx="3336846" cy="1971675"/>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Implement quality assurance processes throughout the project lifecycle. Conduct regular reviews and testing to identify and fix defects early.</a:t>
            </a:r>
            <a:endParaRPr lang="en-US" sz="1900" dirty="0"/>
          </a:p>
        </p:txBody>
      </p:sp>
      <p:sp>
        <p:nvSpPr>
          <p:cNvPr id="12" name="Shape 9"/>
          <p:cNvSpPr/>
          <p:nvPr/>
        </p:nvSpPr>
        <p:spPr>
          <a:xfrm>
            <a:off x="9630251" y="5089684"/>
            <a:ext cx="554355" cy="554355"/>
          </a:xfrm>
          <a:prstGeom prst="roundRect">
            <a:avLst>
              <a:gd name="adj" fmla="val 18671"/>
            </a:avLst>
          </a:prstGeom>
          <a:solidFill>
            <a:srgbClr val="542C49"/>
          </a:solidFill>
          <a:ln w="15240">
            <a:solidFill>
              <a:srgbClr val="6D4562"/>
            </a:solidFill>
            <a:prstDash val="solid"/>
          </a:ln>
        </p:spPr>
      </p:sp>
      <p:sp>
        <p:nvSpPr>
          <p:cNvPr id="13" name="Text 10"/>
          <p:cNvSpPr/>
          <p:nvPr/>
        </p:nvSpPr>
        <p:spPr>
          <a:xfrm>
            <a:off x="9812060" y="5202555"/>
            <a:ext cx="190619" cy="328613"/>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pitchFamily="34" charset="0"/>
                <a:ea typeface="Prompt" pitchFamily="34" charset="-122"/>
                <a:cs typeface="Prompt" pitchFamily="34" charset="-120"/>
              </a:rPr>
              <a:t>3</a:t>
            </a:r>
            <a:endParaRPr lang="en-US" sz="2550" dirty="0"/>
          </a:p>
        </p:txBody>
      </p:sp>
      <p:sp>
        <p:nvSpPr>
          <p:cNvPr id="14" name="Text 11"/>
          <p:cNvSpPr/>
          <p:nvPr/>
        </p:nvSpPr>
        <p:spPr>
          <a:xfrm>
            <a:off x="10430947" y="5089684"/>
            <a:ext cx="2738080" cy="342305"/>
          </a:xfrm>
          <a:prstGeom prst="rect">
            <a:avLst/>
          </a:prstGeom>
          <a:noFill/>
          <a:ln/>
        </p:spPr>
        <p:txBody>
          <a:bodyPr wrap="none" lIns="0" tIns="0" rIns="0" bIns="0" rtlCol="0" anchor="t"/>
          <a:lstStyle/>
          <a:p>
            <a:pPr marL="0" indent="0">
              <a:lnSpc>
                <a:spcPts val="2650"/>
              </a:lnSpc>
              <a:buNone/>
            </a:pPr>
            <a:r>
              <a:rPr lang="en-US" sz="2150" dirty="0">
                <a:solidFill>
                  <a:srgbClr val="DAD8E9"/>
                </a:solidFill>
                <a:latin typeface="Prompt" pitchFamily="34" charset="0"/>
                <a:ea typeface="Prompt" pitchFamily="34" charset="-122"/>
                <a:cs typeface="Prompt" pitchFamily="34" charset="-120"/>
              </a:rPr>
              <a:t>Quality Control</a:t>
            </a:r>
            <a:endParaRPr lang="en-US" sz="2150" dirty="0"/>
          </a:p>
        </p:txBody>
      </p:sp>
      <p:sp>
        <p:nvSpPr>
          <p:cNvPr id="15" name="Text 12"/>
          <p:cNvSpPr/>
          <p:nvPr/>
        </p:nvSpPr>
        <p:spPr>
          <a:xfrm>
            <a:off x="10430947" y="5579745"/>
            <a:ext cx="3336846" cy="1971675"/>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Monitor quality throughout the project. Ensure that all deliverables meet the agreed-upon quality standards and specifications.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326594"/>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pitchFamily="34" charset="0"/>
                <a:ea typeface="Prompt" pitchFamily="34" charset="-122"/>
                <a:cs typeface="Prompt" pitchFamily="34" charset="-120"/>
              </a:rPr>
              <a:t>Risk Management</a:t>
            </a:r>
            <a:endParaRPr lang="en-US" sz="4300" dirty="0"/>
          </a:p>
        </p:txBody>
      </p:sp>
      <p:sp>
        <p:nvSpPr>
          <p:cNvPr id="4" name="Shape 1"/>
          <p:cNvSpPr/>
          <p:nvPr/>
        </p:nvSpPr>
        <p:spPr>
          <a:xfrm>
            <a:off x="6350437" y="2382679"/>
            <a:ext cx="7415927" cy="4520327"/>
          </a:xfrm>
          <a:prstGeom prst="roundRect">
            <a:avLst>
              <a:gd name="adj" fmla="val 2294"/>
            </a:avLst>
          </a:prstGeom>
          <a:noFill/>
          <a:ln w="15240">
            <a:solidFill>
              <a:srgbClr val="FFFFFF">
                <a:alpha val="24000"/>
              </a:srgbClr>
            </a:solidFill>
            <a:prstDash val="solid"/>
          </a:ln>
        </p:spPr>
      </p:sp>
      <p:sp>
        <p:nvSpPr>
          <p:cNvPr id="5" name="Shape 2"/>
          <p:cNvSpPr/>
          <p:nvPr/>
        </p:nvSpPr>
        <p:spPr>
          <a:xfrm>
            <a:off x="6365677" y="2397919"/>
            <a:ext cx="7385447" cy="1496616"/>
          </a:xfrm>
          <a:prstGeom prst="rect">
            <a:avLst/>
          </a:prstGeom>
          <a:solidFill>
            <a:srgbClr val="FFFFFF">
              <a:alpha val="4000"/>
            </a:srgbClr>
          </a:solidFill>
          <a:ln/>
        </p:spPr>
      </p:sp>
      <p:sp>
        <p:nvSpPr>
          <p:cNvPr id="6" name="Text 3"/>
          <p:cNvSpPr/>
          <p:nvPr/>
        </p:nvSpPr>
        <p:spPr>
          <a:xfrm>
            <a:off x="6612493" y="2553652"/>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Identify Risks</a:t>
            </a:r>
            <a:endParaRPr lang="en-US" sz="1900" dirty="0"/>
          </a:p>
        </p:txBody>
      </p:sp>
      <p:sp>
        <p:nvSpPr>
          <p:cNvPr id="7" name="Text 4"/>
          <p:cNvSpPr/>
          <p:nvPr/>
        </p:nvSpPr>
        <p:spPr>
          <a:xfrm>
            <a:off x="10309027" y="2553652"/>
            <a:ext cx="3195280"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Assess the likelihood and impact of potential risks that could affect the project.</a:t>
            </a:r>
            <a:endParaRPr lang="en-US" sz="1900" dirty="0"/>
          </a:p>
        </p:txBody>
      </p:sp>
      <p:sp>
        <p:nvSpPr>
          <p:cNvPr id="8" name="Shape 5"/>
          <p:cNvSpPr/>
          <p:nvPr/>
        </p:nvSpPr>
        <p:spPr>
          <a:xfrm>
            <a:off x="6365677" y="3894534"/>
            <a:ext cx="7385447" cy="1496616"/>
          </a:xfrm>
          <a:prstGeom prst="rect">
            <a:avLst/>
          </a:prstGeom>
          <a:solidFill>
            <a:srgbClr val="000000">
              <a:alpha val="4000"/>
            </a:srgbClr>
          </a:solidFill>
          <a:ln/>
        </p:spPr>
      </p:sp>
      <p:sp>
        <p:nvSpPr>
          <p:cNvPr id="9" name="Text 6"/>
          <p:cNvSpPr/>
          <p:nvPr/>
        </p:nvSpPr>
        <p:spPr>
          <a:xfrm>
            <a:off x="6612493" y="4050268"/>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Plan Mitigation Strategies</a:t>
            </a:r>
            <a:endParaRPr lang="en-US" sz="1900" dirty="0"/>
          </a:p>
        </p:txBody>
      </p:sp>
      <p:sp>
        <p:nvSpPr>
          <p:cNvPr id="10" name="Text 7"/>
          <p:cNvSpPr/>
          <p:nvPr/>
        </p:nvSpPr>
        <p:spPr>
          <a:xfrm>
            <a:off x="10309027" y="4050268"/>
            <a:ext cx="3195280"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Develop and document strategies to minimize the impact of identified risks.</a:t>
            </a:r>
            <a:endParaRPr lang="en-US" sz="1900" dirty="0"/>
          </a:p>
        </p:txBody>
      </p:sp>
      <p:sp>
        <p:nvSpPr>
          <p:cNvPr id="11" name="Shape 8"/>
          <p:cNvSpPr/>
          <p:nvPr/>
        </p:nvSpPr>
        <p:spPr>
          <a:xfrm>
            <a:off x="6365677" y="5391150"/>
            <a:ext cx="7385447" cy="1496616"/>
          </a:xfrm>
          <a:prstGeom prst="rect">
            <a:avLst/>
          </a:prstGeom>
          <a:solidFill>
            <a:srgbClr val="FFFFFF">
              <a:alpha val="4000"/>
            </a:srgbClr>
          </a:solidFill>
          <a:ln/>
        </p:spPr>
      </p:sp>
      <p:sp>
        <p:nvSpPr>
          <p:cNvPr id="12" name="Text 9"/>
          <p:cNvSpPr/>
          <p:nvPr/>
        </p:nvSpPr>
        <p:spPr>
          <a:xfrm>
            <a:off x="6612493" y="5546884"/>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Monitor and Control Risks</a:t>
            </a:r>
            <a:endParaRPr lang="en-US" sz="1900" dirty="0"/>
          </a:p>
        </p:txBody>
      </p:sp>
      <p:sp>
        <p:nvSpPr>
          <p:cNvPr id="13" name="Text 10"/>
          <p:cNvSpPr/>
          <p:nvPr/>
        </p:nvSpPr>
        <p:spPr>
          <a:xfrm>
            <a:off x="10309027" y="5546884"/>
            <a:ext cx="3195280"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Continuously track risks and adjust mitigation strategies as needed.</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219"/>
          </a:xfrm>
          <a:prstGeom prst="rect">
            <a:avLst/>
          </a:prstGeom>
        </p:spPr>
      </p:pic>
      <p:sp>
        <p:nvSpPr>
          <p:cNvPr id="3" name="Text 0"/>
          <p:cNvSpPr/>
          <p:nvPr/>
        </p:nvSpPr>
        <p:spPr>
          <a:xfrm>
            <a:off x="6339364" y="670203"/>
            <a:ext cx="6791563" cy="676989"/>
          </a:xfrm>
          <a:prstGeom prst="rect">
            <a:avLst/>
          </a:prstGeom>
          <a:noFill/>
          <a:ln/>
        </p:spPr>
        <p:txBody>
          <a:bodyPr wrap="none" lIns="0" tIns="0" rIns="0" bIns="0" rtlCol="0" anchor="t"/>
          <a:lstStyle/>
          <a:p>
            <a:pPr marL="0" indent="0">
              <a:lnSpc>
                <a:spcPts val="5300"/>
              </a:lnSpc>
              <a:buNone/>
            </a:pPr>
            <a:r>
              <a:rPr lang="en-US" sz="4250" dirty="0">
                <a:solidFill>
                  <a:srgbClr val="C6BFEE"/>
                </a:solidFill>
                <a:latin typeface="Prompt" pitchFamily="34" charset="0"/>
                <a:ea typeface="Prompt" pitchFamily="34" charset="-122"/>
                <a:cs typeface="Prompt" pitchFamily="34" charset="-120"/>
              </a:rPr>
              <a:t>Stakeholder Management</a:t>
            </a:r>
            <a:endParaRPr lang="en-US" sz="4250" dirty="0"/>
          </a:p>
        </p:txBody>
      </p:sp>
      <p:pic>
        <p:nvPicPr>
          <p:cNvPr id="4" name="Image 1" descr="preencoded.png"/>
          <p:cNvPicPr>
            <a:picLocks noChangeAspect="1"/>
          </p:cNvPicPr>
          <p:nvPr/>
        </p:nvPicPr>
        <p:blipFill>
          <a:blip r:embed="rId4"/>
          <a:stretch>
            <a:fillRect/>
          </a:stretch>
        </p:blipFill>
        <p:spPr>
          <a:xfrm>
            <a:off x="6339364" y="1712714"/>
            <a:ext cx="1218605" cy="1949768"/>
          </a:xfrm>
          <a:prstGeom prst="rect">
            <a:avLst/>
          </a:prstGeom>
        </p:spPr>
      </p:pic>
      <p:sp>
        <p:nvSpPr>
          <p:cNvPr id="5" name="Text 1"/>
          <p:cNvSpPr/>
          <p:nvPr/>
        </p:nvSpPr>
        <p:spPr>
          <a:xfrm>
            <a:off x="7923490" y="1956435"/>
            <a:ext cx="2811661" cy="338495"/>
          </a:xfrm>
          <a:prstGeom prst="rect">
            <a:avLst/>
          </a:prstGeom>
          <a:noFill/>
          <a:ln/>
        </p:spPr>
        <p:txBody>
          <a:bodyPr wrap="none" lIns="0" tIns="0" rIns="0" bIns="0" rtlCol="0" anchor="t"/>
          <a:lstStyle/>
          <a:p>
            <a:pPr marL="0" indent="0" algn="l">
              <a:lnSpc>
                <a:spcPts val="2650"/>
              </a:lnSpc>
              <a:buNone/>
            </a:pPr>
            <a:r>
              <a:rPr lang="en-US" sz="2100" dirty="0">
                <a:solidFill>
                  <a:srgbClr val="DAD8E9"/>
                </a:solidFill>
                <a:latin typeface="Prompt" pitchFamily="34" charset="0"/>
                <a:ea typeface="Prompt" pitchFamily="34" charset="-122"/>
                <a:cs typeface="Prompt" pitchFamily="34" charset="-120"/>
              </a:rPr>
              <a:t>Identify Stakeholders</a:t>
            </a:r>
            <a:endParaRPr lang="en-US" sz="2100" dirty="0"/>
          </a:p>
        </p:txBody>
      </p:sp>
      <p:sp>
        <p:nvSpPr>
          <p:cNvPr id="6" name="Text 2"/>
          <p:cNvSpPr/>
          <p:nvPr/>
        </p:nvSpPr>
        <p:spPr>
          <a:xfrm>
            <a:off x="7923490" y="2441138"/>
            <a:ext cx="5853946" cy="779859"/>
          </a:xfrm>
          <a:prstGeom prst="rect">
            <a:avLst/>
          </a:prstGeom>
          <a:noFill/>
          <a:ln/>
        </p:spPr>
        <p:txBody>
          <a:bodyPr wrap="square" lIns="0" tIns="0" rIns="0" bIns="0" rtlCol="0" anchor="t"/>
          <a:lstStyle/>
          <a:p>
            <a:pPr marL="0" indent="0" algn="l">
              <a:lnSpc>
                <a:spcPts val="3050"/>
              </a:lnSpc>
              <a:buNone/>
            </a:pPr>
            <a:r>
              <a:rPr lang="en-US" sz="1900" dirty="0">
                <a:solidFill>
                  <a:srgbClr val="DAD8E9"/>
                </a:solidFill>
                <a:latin typeface="Mukta" pitchFamily="34" charset="0"/>
                <a:ea typeface="Mukta" pitchFamily="34" charset="-122"/>
                <a:cs typeface="Mukta" pitchFamily="34" charset="-120"/>
              </a:rPr>
              <a:t>Identify all individuals or groups who have an interest in the project.</a:t>
            </a:r>
            <a:endParaRPr lang="en-US" sz="1900" dirty="0"/>
          </a:p>
        </p:txBody>
      </p:sp>
      <p:pic>
        <p:nvPicPr>
          <p:cNvPr id="7" name="Image 2" descr="preencoded.png"/>
          <p:cNvPicPr>
            <a:picLocks noChangeAspect="1"/>
          </p:cNvPicPr>
          <p:nvPr/>
        </p:nvPicPr>
        <p:blipFill>
          <a:blip r:embed="rId5"/>
          <a:stretch>
            <a:fillRect/>
          </a:stretch>
        </p:blipFill>
        <p:spPr>
          <a:xfrm>
            <a:off x="6339364" y="3662482"/>
            <a:ext cx="1218605" cy="1949768"/>
          </a:xfrm>
          <a:prstGeom prst="rect">
            <a:avLst/>
          </a:prstGeom>
        </p:spPr>
      </p:pic>
      <p:sp>
        <p:nvSpPr>
          <p:cNvPr id="8" name="Text 3"/>
          <p:cNvSpPr/>
          <p:nvPr/>
        </p:nvSpPr>
        <p:spPr>
          <a:xfrm>
            <a:off x="7923490" y="3906203"/>
            <a:ext cx="3260527" cy="338495"/>
          </a:xfrm>
          <a:prstGeom prst="rect">
            <a:avLst/>
          </a:prstGeom>
          <a:noFill/>
          <a:ln/>
        </p:spPr>
        <p:txBody>
          <a:bodyPr wrap="none" lIns="0" tIns="0" rIns="0" bIns="0" rtlCol="0" anchor="t"/>
          <a:lstStyle/>
          <a:p>
            <a:pPr marL="0" indent="0" algn="l">
              <a:lnSpc>
                <a:spcPts val="2650"/>
              </a:lnSpc>
              <a:buNone/>
            </a:pPr>
            <a:r>
              <a:rPr lang="en-US" sz="2100" dirty="0">
                <a:solidFill>
                  <a:srgbClr val="DAD8E9"/>
                </a:solidFill>
                <a:latin typeface="Prompt" pitchFamily="34" charset="0"/>
                <a:ea typeface="Prompt" pitchFamily="34" charset="-122"/>
                <a:cs typeface="Prompt" pitchFamily="34" charset="-120"/>
              </a:rPr>
              <a:t>Communicate Effectively</a:t>
            </a:r>
            <a:endParaRPr lang="en-US" sz="2100" dirty="0"/>
          </a:p>
        </p:txBody>
      </p:sp>
      <p:sp>
        <p:nvSpPr>
          <p:cNvPr id="9" name="Text 4"/>
          <p:cNvSpPr/>
          <p:nvPr/>
        </p:nvSpPr>
        <p:spPr>
          <a:xfrm>
            <a:off x="7923490" y="4390906"/>
            <a:ext cx="5853946" cy="779859"/>
          </a:xfrm>
          <a:prstGeom prst="rect">
            <a:avLst/>
          </a:prstGeom>
          <a:noFill/>
          <a:ln/>
        </p:spPr>
        <p:txBody>
          <a:bodyPr wrap="square" lIns="0" tIns="0" rIns="0" bIns="0" rtlCol="0" anchor="t"/>
          <a:lstStyle/>
          <a:p>
            <a:pPr marL="0" indent="0" algn="l">
              <a:lnSpc>
                <a:spcPts val="3050"/>
              </a:lnSpc>
              <a:buNone/>
            </a:pPr>
            <a:r>
              <a:rPr lang="en-US" sz="1900" dirty="0">
                <a:solidFill>
                  <a:srgbClr val="DAD8E9"/>
                </a:solidFill>
                <a:latin typeface="Mukta" pitchFamily="34" charset="0"/>
                <a:ea typeface="Mukta" pitchFamily="34" charset="-122"/>
                <a:cs typeface="Mukta" pitchFamily="34" charset="-120"/>
              </a:rPr>
              <a:t>Maintain open and transparent communication with all stakeholders.</a:t>
            </a:r>
            <a:endParaRPr lang="en-US" sz="1900" dirty="0"/>
          </a:p>
        </p:txBody>
      </p:sp>
      <p:pic>
        <p:nvPicPr>
          <p:cNvPr id="10" name="Image 3" descr="preencoded.png"/>
          <p:cNvPicPr>
            <a:picLocks noChangeAspect="1"/>
          </p:cNvPicPr>
          <p:nvPr/>
        </p:nvPicPr>
        <p:blipFill>
          <a:blip r:embed="rId6"/>
          <a:stretch>
            <a:fillRect/>
          </a:stretch>
        </p:blipFill>
        <p:spPr>
          <a:xfrm>
            <a:off x="6339364" y="5612249"/>
            <a:ext cx="1218605" cy="1949768"/>
          </a:xfrm>
          <a:prstGeom prst="rect">
            <a:avLst/>
          </a:prstGeom>
        </p:spPr>
      </p:pic>
      <p:sp>
        <p:nvSpPr>
          <p:cNvPr id="11" name="Text 5"/>
          <p:cNvSpPr/>
          <p:nvPr/>
        </p:nvSpPr>
        <p:spPr>
          <a:xfrm>
            <a:off x="7923490" y="5855970"/>
            <a:ext cx="2851428" cy="338495"/>
          </a:xfrm>
          <a:prstGeom prst="rect">
            <a:avLst/>
          </a:prstGeom>
          <a:noFill/>
          <a:ln/>
        </p:spPr>
        <p:txBody>
          <a:bodyPr wrap="none" lIns="0" tIns="0" rIns="0" bIns="0" rtlCol="0" anchor="t"/>
          <a:lstStyle/>
          <a:p>
            <a:pPr marL="0" indent="0" algn="l">
              <a:lnSpc>
                <a:spcPts val="2650"/>
              </a:lnSpc>
              <a:buNone/>
            </a:pPr>
            <a:r>
              <a:rPr lang="en-US" sz="2100" dirty="0">
                <a:solidFill>
                  <a:srgbClr val="DAD8E9"/>
                </a:solidFill>
                <a:latin typeface="Prompt" pitchFamily="34" charset="0"/>
                <a:ea typeface="Prompt" pitchFamily="34" charset="-122"/>
                <a:cs typeface="Prompt" pitchFamily="34" charset="-120"/>
              </a:rPr>
              <a:t>Manage Expectations</a:t>
            </a:r>
            <a:endParaRPr lang="en-US" sz="2100" dirty="0"/>
          </a:p>
        </p:txBody>
      </p:sp>
      <p:sp>
        <p:nvSpPr>
          <p:cNvPr id="12" name="Text 6"/>
          <p:cNvSpPr/>
          <p:nvPr/>
        </p:nvSpPr>
        <p:spPr>
          <a:xfrm>
            <a:off x="7923490" y="6340673"/>
            <a:ext cx="5853946" cy="779859"/>
          </a:xfrm>
          <a:prstGeom prst="rect">
            <a:avLst/>
          </a:prstGeom>
          <a:noFill/>
          <a:ln/>
        </p:spPr>
        <p:txBody>
          <a:bodyPr wrap="square" lIns="0" tIns="0" rIns="0" bIns="0" rtlCol="0" anchor="t"/>
          <a:lstStyle/>
          <a:p>
            <a:pPr marL="0" indent="0" algn="l">
              <a:lnSpc>
                <a:spcPts val="3050"/>
              </a:lnSpc>
              <a:buNone/>
            </a:pPr>
            <a:r>
              <a:rPr lang="en-US" sz="1900" dirty="0">
                <a:solidFill>
                  <a:srgbClr val="DAD8E9"/>
                </a:solidFill>
                <a:latin typeface="Mukta" pitchFamily="34" charset="0"/>
                <a:ea typeface="Mukta" pitchFamily="34" charset="-122"/>
                <a:cs typeface="Mukta" pitchFamily="34" charset="-120"/>
              </a:rPr>
              <a:t>Set realistic expectations and keep stakeholders informed about project progress.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5650" y="1099066"/>
            <a:ext cx="7729657" cy="531138"/>
          </a:xfrm>
          <a:prstGeom prst="rect">
            <a:avLst/>
          </a:prstGeom>
          <a:noFill/>
          <a:ln/>
        </p:spPr>
        <p:txBody>
          <a:bodyPr wrap="none" lIns="0" tIns="0" rIns="0" bIns="0" rtlCol="0" anchor="t"/>
          <a:lstStyle/>
          <a:p>
            <a:pPr marL="0" indent="0">
              <a:lnSpc>
                <a:spcPts val="4150"/>
              </a:lnSpc>
              <a:buNone/>
            </a:pPr>
            <a:r>
              <a:rPr lang="en-US" sz="3300" dirty="0">
                <a:solidFill>
                  <a:srgbClr val="C6BFEE"/>
                </a:solidFill>
                <a:latin typeface="Prompt" pitchFamily="34" charset="0"/>
                <a:ea typeface="Prompt" pitchFamily="34" charset="-122"/>
                <a:cs typeface="Prompt" pitchFamily="34" charset="-120"/>
              </a:rPr>
              <a:t>Project Closure and Lessons Learned</a:t>
            </a:r>
            <a:endParaRPr lang="en-US" sz="3300" dirty="0"/>
          </a:p>
        </p:txBody>
      </p:sp>
      <p:pic>
        <p:nvPicPr>
          <p:cNvPr id="4" name="Image 1" descr="preencoded.png"/>
          <p:cNvPicPr>
            <a:picLocks noChangeAspect="1"/>
          </p:cNvPicPr>
          <p:nvPr/>
        </p:nvPicPr>
        <p:blipFill>
          <a:blip r:embed="rId4"/>
          <a:stretch>
            <a:fillRect/>
          </a:stretch>
        </p:blipFill>
        <p:spPr>
          <a:xfrm>
            <a:off x="6155650" y="1917025"/>
            <a:ext cx="478036" cy="478036"/>
          </a:xfrm>
          <a:prstGeom prst="rect">
            <a:avLst/>
          </a:prstGeom>
        </p:spPr>
      </p:pic>
      <p:sp>
        <p:nvSpPr>
          <p:cNvPr id="5" name="Text 1"/>
          <p:cNvSpPr/>
          <p:nvPr/>
        </p:nvSpPr>
        <p:spPr>
          <a:xfrm>
            <a:off x="6155650" y="2586276"/>
            <a:ext cx="2124789" cy="265628"/>
          </a:xfrm>
          <a:prstGeom prst="rect">
            <a:avLst/>
          </a:prstGeom>
          <a:noFill/>
          <a:ln/>
        </p:spPr>
        <p:txBody>
          <a:bodyPr wrap="none" lIns="0" tIns="0" rIns="0" bIns="0" rtlCol="0" anchor="t"/>
          <a:lstStyle/>
          <a:p>
            <a:pPr marL="0" indent="0" algn="l">
              <a:lnSpc>
                <a:spcPts val="2050"/>
              </a:lnSpc>
              <a:buNone/>
            </a:pPr>
            <a:r>
              <a:rPr lang="en-US" sz="1650" dirty="0">
                <a:solidFill>
                  <a:srgbClr val="DAD8E9"/>
                </a:solidFill>
                <a:latin typeface="Prompt" pitchFamily="34" charset="0"/>
                <a:ea typeface="Prompt" pitchFamily="34" charset="-122"/>
                <a:cs typeface="Prompt" pitchFamily="34" charset="-120"/>
              </a:rPr>
              <a:t>Formal Closure</a:t>
            </a:r>
            <a:endParaRPr lang="en-US" sz="1650" dirty="0"/>
          </a:p>
        </p:txBody>
      </p:sp>
      <p:sp>
        <p:nvSpPr>
          <p:cNvPr id="6" name="Text 2"/>
          <p:cNvSpPr/>
          <p:nvPr/>
        </p:nvSpPr>
        <p:spPr>
          <a:xfrm>
            <a:off x="6155650" y="2966561"/>
            <a:ext cx="7805499" cy="305872"/>
          </a:xfrm>
          <a:prstGeom prst="rect">
            <a:avLst/>
          </a:prstGeom>
          <a:noFill/>
          <a:ln/>
        </p:spPr>
        <p:txBody>
          <a:bodyPr wrap="none" lIns="0" tIns="0" rIns="0" bIns="0" rtlCol="0" anchor="t"/>
          <a:lstStyle/>
          <a:p>
            <a:pPr marL="0" indent="0" algn="l">
              <a:lnSpc>
                <a:spcPts val="2400"/>
              </a:lnSpc>
              <a:buNone/>
            </a:pPr>
            <a:r>
              <a:rPr lang="en-US" sz="1500" dirty="0">
                <a:solidFill>
                  <a:srgbClr val="DAD8E9"/>
                </a:solidFill>
                <a:latin typeface="Mukta" pitchFamily="34" charset="0"/>
                <a:ea typeface="Mukta" pitchFamily="34" charset="-122"/>
                <a:cs typeface="Mukta" pitchFamily="34" charset="-120"/>
              </a:rPr>
              <a:t>Document the project's completion, including a final report and a summary of key outcomes.</a:t>
            </a:r>
            <a:endParaRPr lang="en-US" sz="1500" dirty="0"/>
          </a:p>
        </p:txBody>
      </p:sp>
      <p:pic>
        <p:nvPicPr>
          <p:cNvPr id="7" name="Image 2" descr="preencoded.png"/>
          <p:cNvPicPr>
            <a:picLocks noChangeAspect="1"/>
          </p:cNvPicPr>
          <p:nvPr/>
        </p:nvPicPr>
        <p:blipFill>
          <a:blip r:embed="rId5"/>
          <a:stretch>
            <a:fillRect/>
          </a:stretch>
        </p:blipFill>
        <p:spPr>
          <a:xfrm>
            <a:off x="6155650" y="3846076"/>
            <a:ext cx="478036" cy="478036"/>
          </a:xfrm>
          <a:prstGeom prst="rect">
            <a:avLst/>
          </a:prstGeom>
        </p:spPr>
      </p:pic>
      <p:sp>
        <p:nvSpPr>
          <p:cNvPr id="8" name="Text 3"/>
          <p:cNvSpPr/>
          <p:nvPr/>
        </p:nvSpPr>
        <p:spPr>
          <a:xfrm>
            <a:off x="6155650" y="4515326"/>
            <a:ext cx="2124789" cy="265628"/>
          </a:xfrm>
          <a:prstGeom prst="rect">
            <a:avLst/>
          </a:prstGeom>
          <a:noFill/>
          <a:ln/>
        </p:spPr>
        <p:txBody>
          <a:bodyPr wrap="none" lIns="0" tIns="0" rIns="0" bIns="0" rtlCol="0" anchor="t"/>
          <a:lstStyle/>
          <a:p>
            <a:pPr marL="0" indent="0" algn="l">
              <a:lnSpc>
                <a:spcPts val="2050"/>
              </a:lnSpc>
              <a:buNone/>
            </a:pPr>
            <a:r>
              <a:rPr lang="en-US" sz="1650" dirty="0">
                <a:solidFill>
                  <a:srgbClr val="DAD8E9"/>
                </a:solidFill>
                <a:latin typeface="Prompt" pitchFamily="34" charset="0"/>
                <a:ea typeface="Prompt" pitchFamily="34" charset="-122"/>
                <a:cs typeface="Prompt" pitchFamily="34" charset="-120"/>
              </a:rPr>
              <a:t>Lessons Learned</a:t>
            </a:r>
            <a:endParaRPr lang="en-US" sz="1650" dirty="0"/>
          </a:p>
        </p:txBody>
      </p:sp>
      <p:sp>
        <p:nvSpPr>
          <p:cNvPr id="9" name="Text 4"/>
          <p:cNvSpPr/>
          <p:nvPr/>
        </p:nvSpPr>
        <p:spPr>
          <a:xfrm>
            <a:off x="6155650" y="4895612"/>
            <a:ext cx="7805499" cy="305872"/>
          </a:xfrm>
          <a:prstGeom prst="rect">
            <a:avLst/>
          </a:prstGeom>
          <a:noFill/>
          <a:ln/>
        </p:spPr>
        <p:txBody>
          <a:bodyPr wrap="none" lIns="0" tIns="0" rIns="0" bIns="0" rtlCol="0" anchor="t"/>
          <a:lstStyle/>
          <a:p>
            <a:pPr marL="0" indent="0" algn="l">
              <a:lnSpc>
                <a:spcPts val="2400"/>
              </a:lnSpc>
              <a:buNone/>
            </a:pPr>
            <a:r>
              <a:rPr lang="en-US" sz="1500" dirty="0">
                <a:solidFill>
                  <a:srgbClr val="DAD8E9"/>
                </a:solidFill>
                <a:latin typeface="Mukta" pitchFamily="34" charset="0"/>
                <a:ea typeface="Mukta" pitchFamily="34" charset="-122"/>
                <a:cs typeface="Mukta" pitchFamily="34" charset="-120"/>
              </a:rPr>
              <a:t>Analyze project performance to identify areas for improvement in future projects.</a:t>
            </a:r>
            <a:endParaRPr lang="en-US" sz="1500" dirty="0"/>
          </a:p>
        </p:txBody>
      </p:sp>
      <p:pic>
        <p:nvPicPr>
          <p:cNvPr id="10" name="Image 3" descr="preencoded.png"/>
          <p:cNvPicPr>
            <a:picLocks noChangeAspect="1"/>
          </p:cNvPicPr>
          <p:nvPr/>
        </p:nvPicPr>
        <p:blipFill>
          <a:blip r:embed="rId6"/>
          <a:stretch>
            <a:fillRect/>
          </a:stretch>
        </p:blipFill>
        <p:spPr>
          <a:xfrm>
            <a:off x="6155650" y="5775127"/>
            <a:ext cx="478036" cy="478036"/>
          </a:xfrm>
          <a:prstGeom prst="rect">
            <a:avLst/>
          </a:prstGeom>
        </p:spPr>
      </p:pic>
      <p:sp>
        <p:nvSpPr>
          <p:cNvPr id="11" name="Text 5"/>
          <p:cNvSpPr/>
          <p:nvPr/>
        </p:nvSpPr>
        <p:spPr>
          <a:xfrm>
            <a:off x="6155650" y="6444377"/>
            <a:ext cx="2124789" cy="265628"/>
          </a:xfrm>
          <a:prstGeom prst="rect">
            <a:avLst/>
          </a:prstGeom>
          <a:noFill/>
          <a:ln/>
        </p:spPr>
        <p:txBody>
          <a:bodyPr wrap="none" lIns="0" tIns="0" rIns="0" bIns="0" rtlCol="0" anchor="t"/>
          <a:lstStyle/>
          <a:p>
            <a:pPr marL="0" indent="0" algn="l">
              <a:lnSpc>
                <a:spcPts val="2050"/>
              </a:lnSpc>
              <a:buNone/>
            </a:pPr>
            <a:r>
              <a:rPr lang="en-US" sz="1650" dirty="0">
                <a:solidFill>
                  <a:srgbClr val="DAD8E9"/>
                </a:solidFill>
                <a:latin typeface="Prompt" pitchFamily="34" charset="0"/>
                <a:ea typeface="Prompt" pitchFamily="34" charset="-122"/>
                <a:cs typeface="Prompt" pitchFamily="34" charset="-120"/>
              </a:rPr>
              <a:t>Project Review</a:t>
            </a:r>
            <a:endParaRPr lang="en-US" sz="1650" dirty="0"/>
          </a:p>
        </p:txBody>
      </p:sp>
      <p:sp>
        <p:nvSpPr>
          <p:cNvPr id="12" name="Text 6"/>
          <p:cNvSpPr/>
          <p:nvPr/>
        </p:nvSpPr>
        <p:spPr>
          <a:xfrm>
            <a:off x="6155650" y="6824663"/>
            <a:ext cx="7805499" cy="305872"/>
          </a:xfrm>
          <a:prstGeom prst="rect">
            <a:avLst/>
          </a:prstGeom>
          <a:noFill/>
          <a:ln/>
        </p:spPr>
        <p:txBody>
          <a:bodyPr wrap="none" lIns="0" tIns="0" rIns="0" bIns="0" rtlCol="0" anchor="t"/>
          <a:lstStyle/>
          <a:p>
            <a:pPr marL="0" indent="0" algn="l">
              <a:lnSpc>
                <a:spcPts val="2400"/>
              </a:lnSpc>
              <a:buNone/>
            </a:pPr>
            <a:r>
              <a:rPr lang="en-US" sz="1500" dirty="0">
                <a:solidFill>
                  <a:srgbClr val="DAD8E9"/>
                </a:solidFill>
                <a:latin typeface="Mukta" pitchFamily="34" charset="0"/>
                <a:ea typeface="Mukta" pitchFamily="34" charset="-122"/>
                <a:cs typeface="Mukta" pitchFamily="34" charset="-120"/>
              </a:rPr>
              <a:t>Conduct a post-project review with stakeholders to gather feedback and acknowledge contributions.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4734758"/>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pitchFamily="34" charset="0"/>
                <a:ea typeface="Prompt" pitchFamily="34" charset="-122"/>
                <a:cs typeface="Prompt" pitchFamily="34" charset="-120"/>
              </a:rPr>
              <a:t>Thank You</a:t>
            </a:r>
            <a:endParaRPr lang="en-US" sz="4300" dirty="0"/>
          </a:p>
        </p:txBody>
      </p:sp>
      <p:sp>
        <p:nvSpPr>
          <p:cNvPr id="4" name="Text 1"/>
          <p:cNvSpPr/>
          <p:nvPr/>
        </p:nvSpPr>
        <p:spPr>
          <a:xfrm>
            <a:off x="864037" y="5790843"/>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We hope this presentation has provided you with a valuable overview of software project management. We encourage you to use these principles and best practices to guide your own project success.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549</Words>
  <Application>Microsoft Office PowerPoint</Application>
  <PresentationFormat>Custom</PresentationFormat>
  <Paragraphs>70</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Prompt</vt:lpstr>
      <vt:lpstr>Mukta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Tu Lab</cp:lastModifiedBy>
  <cp:revision>1</cp:revision>
  <dcterms:created xsi:type="dcterms:W3CDTF">2024-09-20T09:18:41Z</dcterms:created>
  <dcterms:modified xsi:type="dcterms:W3CDTF">2024-09-20T09:19:47Z</dcterms:modified>
</cp:coreProperties>
</file>